
<file path=[Content_Types].xml><?xml version="1.0" encoding="utf-8"?>
<Types xmlns="http://schemas.openxmlformats.org/package/2006/content-types">
  <Default Extension="docx" ContentType="application/vnd.openxmlformats-officedocument.wordprocessingml.document"/>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364" r:id="rId5"/>
    <p:sldId id="512" r:id="rId6"/>
    <p:sldId id="259" r:id="rId7"/>
    <p:sldId id="513" r:id="rId8"/>
    <p:sldId id="514" r:id="rId9"/>
    <p:sldId id="515" r:id="rId10"/>
    <p:sldId id="516" r:id="rId11"/>
  </p:sldIdLst>
  <p:sldSz cx="9144000" cy="5143500" type="screen16x9"/>
  <p:notesSz cx="7010400" cy="9236075"/>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40EEC14-2AED-45AB-9B65-BC28EE8089C4}">
          <p14:sldIdLst>
            <p14:sldId id="364"/>
            <p14:sldId id="512"/>
            <p14:sldId id="259"/>
            <p14:sldId id="513"/>
            <p14:sldId id="514"/>
            <p14:sldId id="515"/>
            <p14:sldId id="516"/>
          </p14:sldIdLst>
        </p14:section>
      </p14:sectionLst>
    </p:ext>
    <p:ext uri="{EFAFB233-063F-42B5-8137-9DF3F51BA10A}">
      <p15:sldGuideLst xmlns:p15="http://schemas.microsoft.com/office/powerpoint/2012/main">
        <p15:guide id="1" orient="horz" pos="55" userDrawn="1">
          <p15:clr>
            <a:srgbClr val="A4A3A4"/>
          </p15:clr>
        </p15:guide>
        <p15:guide id="3" pos="569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anna Linehan" initials="JL" lastIdx="6" clrIdx="0"/>
  <p:cmAuthor id="1" name="Jennifer Shepherd" initials="JS"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4BFF"/>
    <a:srgbClr val="0054A6"/>
    <a:srgbClr val="29AAE2"/>
    <a:srgbClr val="FFD129"/>
    <a:srgbClr val="BED12A"/>
    <a:srgbClr val="063F95"/>
    <a:srgbClr val="63CBE8"/>
    <a:srgbClr val="0654A6"/>
    <a:srgbClr val="FFCD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14" autoAdjust="0"/>
    <p:restoredTop sz="86430" autoAdjust="0"/>
  </p:normalViewPr>
  <p:slideViewPr>
    <p:cSldViewPr snapToGrid="0">
      <p:cViewPr varScale="1">
        <p:scale>
          <a:sx n="140" d="100"/>
          <a:sy n="140" d="100"/>
        </p:scale>
        <p:origin x="1014" y="114"/>
      </p:cViewPr>
      <p:guideLst>
        <p:guide orient="horz" pos="55"/>
        <p:guide pos="5692"/>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a:lvl1pPr>
          </a:lstStyle>
          <a:p>
            <a:fld id="{1CC2EB0B-B780-477C-ADD2-BDF7E7D62A62}" type="datetimeFigureOut">
              <a:rPr lang="en-AU" smtClean="0"/>
              <a:t>16/12/2022</a:t>
            </a:fld>
            <a:endParaRPr lang="en-AU"/>
          </a:p>
        </p:txBody>
      </p:sp>
      <p:sp>
        <p:nvSpPr>
          <p:cNvPr id="4" name="Slide Image Placeholder 3"/>
          <p:cNvSpPr>
            <a:spLocks noGrp="1" noRot="1" noChangeAspect="1"/>
          </p:cNvSpPr>
          <p:nvPr>
            <p:ph type="sldImg" idx="2"/>
          </p:nvPr>
        </p:nvSpPr>
        <p:spPr>
          <a:xfrm>
            <a:off x="425450" y="692150"/>
            <a:ext cx="6159500" cy="3465513"/>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701041" y="4387136"/>
            <a:ext cx="5608320" cy="41562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772669"/>
            <a:ext cx="3037840" cy="461804"/>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1440" tIns="45720" rIns="91440" bIns="45720" rtlCol="0" anchor="b"/>
          <a:lstStyle>
            <a:lvl1pPr algn="r">
              <a:defRPr sz="1200"/>
            </a:lvl1pPr>
          </a:lstStyle>
          <a:p>
            <a:fld id="{E4828095-539F-404A-8C1E-BC7EA0019C6B}" type="slidenum">
              <a:rPr lang="en-AU" smtClean="0"/>
              <a:t>‹#›</a:t>
            </a:fld>
            <a:endParaRPr lang="en-AU"/>
          </a:p>
        </p:txBody>
      </p:sp>
    </p:spTree>
    <p:extLst>
      <p:ext uri="{BB962C8B-B14F-4D97-AF65-F5344CB8AC3E}">
        <p14:creationId xmlns:p14="http://schemas.microsoft.com/office/powerpoint/2010/main" val="2588523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9623"/>
            <a:ext cx="7772400" cy="720079"/>
          </a:xfrm>
        </p:spPr>
        <p:txBody>
          <a:bodyPr>
            <a:normAutofit/>
          </a:bodyPr>
          <a:lstStyle>
            <a:lvl1pPr>
              <a:defRPr lang="en-AU" sz="3000" b="1" kern="1200" dirty="0">
                <a:solidFill>
                  <a:srgbClr val="234BFF"/>
                </a:solidFill>
                <a:latin typeface="Founders Grotesk Medium" panose="020B0603030202060203" pitchFamily="34" charset="0"/>
                <a:ea typeface="+mj-ea"/>
                <a:cs typeface="Arial" panose="020B0604020202020204" pitchFamily="34" charset="0"/>
              </a:defRPr>
            </a:lvl1pPr>
          </a:lstStyle>
          <a:p>
            <a:r>
              <a:rPr lang="en-US" dirty="0"/>
              <a:t>Click to edit Master title style</a:t>
            </a:r>
            <a:endParaRPr lang="en-AU" dirty="0"/>
          </a:p>
        </p:txBody>
      </p:sp>
      <p:sp>
        <p:nvSpPr>
          <p:cNvPr id="3" name="Subtitle 2"/>
          <p:cNvSpPr>
            <a:spLocks noGrp="1"/>
          </p:cNvSpPr>
          <p:nvPr>
            <p:ph type="subTitle" idx="1"/>
          </p:nvPr>
        </p:nvSpPr>
        <p:spPr>
          <a:xfrm>
            <a:off x="1331640" y="2139702"/>
            <a:ext cx="6400800" cy="720080"/>
          </a:xfrm>
        </p:spPr>
        <p:txBody>
          <a:bodyPr anchor="ctr">
            <a:normAutofit/>
          </a:bodyPr>
          <a:lstStyle>
            <a:lvl1pPr marL="0" indent="0" algn="ctr">
              <a:buNone/>
              <a:defRPr sz="2400" b="0">
                <a:solidFill>
                  <a:srgbClr val="29AAE2"/>
                </a:solidFill>
                <a:latin typeface="Founders Grotesk Medium" panose="020B0603030202060203"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AU" dirty="0"/>
          </a:p>
        </p:txBody>
      </p:sp>
    </p:spTree>
    <p:extLst>
      <p:ext uri="{BB962C8B-B14F-4D97-AF65-F5344CB8AC3E}">
        <p14:creationId xmlns:p14="http://schemas.microsoft.com/office/powerpoint/2010/main" val="4145471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234B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995686"/>
            <a:ext cx="8229600" cy="857250"/>
          </a:xfrm>
        </p:spPr>
        <p:txBody>
          <a:bodyPr>
            <a:normAutofit/>
          </a:bodyPr>
          <a:lstStyle>
            <a:lvl1pPr>
              <a:defRPr lang="en-AU" sz="3000" b="1" kern="1200" dirty="0">
                <a:solidFill>
                  <a:schemeClr val="bg1"/>
                </a:solidFill>
                <a:latin typeface="Founders Grotesk Medium" panose="020B0603030202060203" pitchFamily="34" charset="0"/>
                <a:ea typeface="+mj-ea"/>
                <a:cs typeface="Arial" panose="020B0604020202020204" pitchFamily="34" charset="0"/>
              </a:defRPr>
            </a:lvl1pPr>
          </a:lstStyle>
          <a:p>
            <a:r>
              <a:rPr lang="en-US" dirty="0"/>
              <a:t>Click to edit Master title style</a:t>
            </a:r>
            <a:endParaRPr lang="en-AU" dirty="0"/>
          </a:p>
        </p:txBody>
      </p:sp>
      <p:pic>
        <p:nvPicPr>
          <p:cNvPr id="5" name="Picture 4">
            <a:extLst>
              <a:ext uri="{FF2B5EF4-FFF2-40B4-BE49-F238E27FC236}">
                <a16:creationId xmlns:a16="http://schemas.microsoft.com/office/drawing/2014/main" id="{BE7330D1-8CD7-4208-891A-DAF06B96233D}"/>
              </a:ext>
            </a:extLst>
          </p:cNvPr>
          <p:cNvPicPr>
            <a:picLocks noChangeAspect="1"/>
          </p:cNvPicPr>
          <p:nvPr userDrawn="1"/>
        </p:nvPicPr>
        <p:blipFill>
          <a:blip r:embed="rId2"/>
          <a:stretch>
            <a:fillRect/>
          </a:stretch>
        </p:blipFill>
        <p:spPr>
          <a:xfrm>
            <a:off x="7592785" y="4624844"/>
            <a:ext cx="1298121" cy="298676"/>
          </a:xfrm>
          <a:prstGeom prst="rect">
            <a:avLst/>
          </a:prstGeom>
        </p:spPr>
      </p:pic>
    </p:spTree>
    <p:extLst>
      <p:ext uri="{BB962C8B-B14F-4D97-AF65-F5344CB8AC3E}">
        <p14:creationId xmlns:p14="http://schemas.microsoft.com/office/powerpoint/2010/main" val="37285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637580"/>
          </a:xfrm>
        </p:spPr>
        <p:txBody>
          <a:bodyPr>
            <a:normAutofit/>
          </a:bodyPr>
          <a:lstStyle>
            <a:lvl1pPr algn="l">
              <a:defRPr sz="3000" b="1">
                <a:solidFill>
                  <a:srgbClr val="234BFF"/>
                </a:solidFill>
                <a:latin typeface="Founders Grotesk Medium" panose="020B0603030202060203" pitchFamily="34" charset="0"/>
                <a:cs typeface="Arial" panose="020B0604020202020204" pitchFamily="34" charset="0"/>
              </a:defRPr>
            </a:lvl1pPr>
          </a:lstStyle>
          <a:p>
            <a:r>
              <a:rPr lang="en-US" dirty="0"/>
              <a:t>Click to edit Master title style</a:t>
            </a:r>
            <a:endParaRPr lang="en-AU" dirty="0"/>
          </a:p>
        </p:txBody>
      </p:sp>
      <p:sp>
        <p:nvSpPr>
          <p:cNvPr id="3" name="Content Placeholder 2"/>
          <p:cNvSpPr>
            <a:spLocks noGrp="1"/>
          </p:cNvSpPr>
          <p:nvPr>
            <p:ph idx="1"/>
          </p:nvPr>
        </p:nvSpPr>
        <p:spPr>
          <a:xfrm>
            <a:off x="457200" y="987574"/>
            <a:ext cx="8229600" cy="3607049"/>
          </a:xfrm>
        </p:spPr>
        <p:txBody>
          <a:bodyPr/>
          <a:lstStyle>
            <a:lvl1pPr>
              <a:defRPr sz="1400">
                <a:solidFill>
                  <a:schemeClr val="tx1"/>
                </a:solidFill>
                <a:latin typeface="Arial" panose="020B0604020202020204" pitchFamily="34" charset="0"/>
                <a:cs typeface="Arial" panose="020B0604020202020204" pitchFamily="34" charset="0"/>
              </a:defRPr>
            </a:lvl1pPr>
            <a:lvl2pPr>
              <a:defRPr sz="1400">
                <a:solidFill>
                  <a:schemeClr val="tx1"/>
                </a:solidFill>
                <a:latin typeface="Arial" panose="020B0604020202020204" pitchFamily="34" charset="0"/>
                <a:cs typeface="Arial" panose="020B0604020202020204" pitchFamily="34" charset="0"/>
              </a:defRPr>
            </a:lvl2pPr>
            <a:lvl3pPr>
              <a:defRPr sz="1400">
                <a:solidFill>
                  <a:schemeClr val="tx1"/>
                </a:solidFill>
                <a:latin typeface="Arial" panose="020B0604020202020204" pitchFamily="34" charset="0"/>
                <a:cs typeface="Arial" panose="020B0604020202020204" pitchFamily="34" charset="0"/>
              </a:defRPr>
            </a:lvl3pPr>
            <a:lvl4pPr>
              <a:defRPr sz="1400">
                <a:solidFill>
                  <a:schemeClr val="tx1"/>
                </a:solidFill>
                <a:latin typeface="Arial" panose="020B0604020202020204" pitchFamily="34" charset="0"/>
                <a:cs typeface="Arial" panose="020B0604020202020204" pitchFamily="34" charset="0"/>
              </a:defRPr>
            </a:lvl4pPr>
            <a:lvl5pPr>
              <a:defRPr sz="1400">
                <a:solidFill>
                  <a:schemeClr val="tx1"/>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8671723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D1E2247-8274-4CB5-89BF-46F2706BC424}" type="datetime1">
              <a:rPr lang="en-AU" smtClean="0"/>
              <a:t>16/12/2022</a:t>
            </a:fld>
            <a:endParaRPr lang="en-AU"/>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5238323-E622-4A36-90ED-01D172DF8E4F}" type="slidenum">
              <a:rPr lang="en-AU" smtClean="0"/>
              <a:t>‹#›</a:t>
            </a:fld>
            <a:endParaRPr lang="en-AU"/>
          </a:p>
        </p:txBody>
      </p:sp>
    </p:spTree>
    <p:extLst>
      <p:ext uri="{BB962C8B-B14F-4D97-AF65-F5344CB8AC3E}">
        <p14:creationId xmlns:p14="http://schemas.microsoft.com/office/powerpoint/2010/main" val="2512851892"/>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50" r:id="rId3"/>
  </p:sldLayoutIdLst>
  <p:hf hdr="0" ftr="0" dt="0"/>
  <p:txStyles>
    <p:titleStyle>
      <a:lvl1pPr algn="ctr" defTabSz="914400" rtl="0" eaLnBrk="1" latinLnBrk="0" hangingPunct="1">
        <a:spcBef>
          <a:spcPct val="0"/>
        </a:spcBef>
        <a:buNone/>
        <a:defRPr sz="4400" kern="1200">
          <a:solidFill>
            <a:srgbClr val="234BFF"/>
          </a:solidFill>
          <a:latin typeface="Founders Grotesk Medium" panose="020B0603030202060203"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gregp@eftsure.com.au" TargetMode="External"/><Relationship Id="rId2" Type="http://schemas.openxmlformats.org/officeDocument/2006/relationships/hyperlink" Target="mailto:kiml@eftsure.com.au" TargetMode="Externa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mailto:berengerep@eftsure.com.au"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wmf"/><Relationship Id="rId4" Type="http://schemas.openxmlformats.org/officeDocument/2006/relationships/package" Target="../embeddings/Microsoft_Word_Document.doc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22CEC55-D762-48A6-80B7-573A0D4E2EB1}"/>
              </a:ext>
            </a:extLst>
          </p:cNvPr>
          <p:cNvSpPr/>
          <p:nvPr/>
        </p:nvSpPr>
        <p:spPr>
          <a:xfrm>
            <a:off x="0" y="1328437"/>
            <a:ext cx="9144000" cy="1754326"/>
          </a:xfrm>
          <a:prstGeom prst="rect">
            <a:avLst/>
          </a:prstGeom>
        </p:spPr>
        <p:txBody>
          <a:bodyPr wrap="square">
            <a:spAutoFit/>
          </a:bodyPr>
          <a:lstStyle/>
          <a:p>
            <a:pPr algn="ctr"/>
            <a:r>
              <a:rPr lang="en-US" sz="3600" dirty="0"/>
              <a:t>eftsure inside Dynamics 365 FO</a:t>
            </a:r>
          </a:p>
          <a:p>
            <a:pPr algn="ctr"/>
            <a:endParaRPr lang="en-US" sz="3600" dirty="0"/>
          </a:p>
          <a:p>
            <a:pPr algn="ctr"/>
            <a:r>
              <a:rPr lang="en-US" sz="3600" dirty="0"/>
              <a:t>Kickoff meeting</a:t>
            </a:r>
            <a:endParaRPr lang="en-AU" sz="3600" dirty="0"/>
          </a:p>
        </p:txBody>
      </p:sp>
      <p:pic>
        <p:nvPicPr>
          <p:cNvPr id="8" name="Picture 7" descr="A picture containing icon&#10;&#10;Description automatically generated">
            <a:extLst>
              <a:ext uri="{FF2B5EF4-FFF2-40B4-BE49-F238E27FC236}">
                <a16:creationId xmlns:a16="http://schemas.microsoft.com/office/drawing/2014/main" id="{4A8F3A1E-F094-41D1-8815-4F0EF88767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23022" y="76681"/>
            <a:ext cx="1213028" cy="1315537"/>
          </a:xfrm>
          <a:prstGeom prst="rect">
            <a:avLst/>
          </a:prstGeom>
        </p:spPr>
      </p:pic>
    </p:spTree>
    <p:extLst>
      <p:ext uri="{BB962C8B-B14F-4D97-AF65-F5344CB8AC3E}">
        <p14:creationId xmlns:p14="http://schemas.microsoft.com/office/powerpoint/2010/main" val="1173848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B9DE22-F759-4141-83AE-4AD907DE0AEB}"/>
              </a:ext>
            </a:extLst>
          </p:cNvPr>
          <p:cNvSpPr>
            <a:spLocks noGrp="1"/>
          </p:cNvSpPr>
          <p:nvPr>
            <p:ph type="ctrTitle"/>
          </p:nvPr>
        </p:nvSpPr>
        <p:spPr>
          <a:xfrm>
            <a:off x="0" y="364443"/>
            <a:ext cx="9144000" cy="720079"/>
          </a:xfrm>
        </p:spPr>
        <p:txBody>
          <a:bodyPr/>
          <a:lstStyle/>
          <a:p>
            <a:r>
              <a:rPr lang="en-AU" dirty="0">
                <a:latin typeface="+mj-lt"/>
              </a:rPr>
              <a:t>KICKOFF AGENDA</a:t>
            </a:r>
          </a:p>
        </p:txBody>
      </p:sp>
      <p:sp>
        <p:nvSpPr>
          <p:cNvPr id="7" name="Rectangle 6">
            <a:extLst>
              <a:ext uri="{FF2B5EF4-FFF2-40B4-BE49-F238E27FC236}">
                <a16:creationId xmlns:a16="http://schemas.microsoft.com/office/drawing/2014/main" id="{EA8C9CE3-7EE9-4323-B931-53A49623C613}"/>
              </a:ext>
            </a:extLst>
          </p:cNvPr>
          <p:cNvSpPr/>
          <p:nvPr/>
        </p:nvSpPr>
        <p:spPr>
          <a:xfrm>
            <a:off x="2700038" y="1287223"/>
            <a:ext cx="4154419" cy="3323987"/>
          </a:xfrm>
          <a:prstGeom prst="rect">
            <a:avLst/>
          </a:prstGeom>
        </p:spPr>
        <p:txBody>
          <a:bodyPr wrap="square">
            <a:spAutoFit/>
          </a:bodyPr>
          <a:lstStyle/>
          <a:p>
            <a:pPr algn="l"/>
            <a:r>
              <a:rPr lang="en-US" sz="1400" b="0" i="0" dirty="0">
                <a:effectLst/>
                <a:latin typeface="Segoe UI" panose="020B0502040204020203" pitchFamily="34" charset="0"/>
              </a:rPr>
              <a:t>Introduction (15min)</a:t>
            </a:r>
          </a:p>
          <a:p>
            <a:pPr algn="l"/>
            <a:r>
              <a:rPr lang="en-US" sz="1400" b="0" i="0" dirty="0">
                <a:effectLst/>
                <a:latin typeface="Segoe UI" panose="020B0502040204020203" pitchFamily="34" charset="0"/>
              </a:rPr>
              <a:t>	meet your new team </a:t>
            </a:r>
          </a:p>
          <a:p>
            <a:pPr algn="l"/>
            <a:r>
              <a:rPr lang="en-US" sz="1400" b="0" i="0" dirty="0">
                <a:effectLst/>
                <a:latin typeface="Segoe UI" panose="020B0502040204020203" pitchFamily="34" charset="0"/>
              </a:rPr>
              <a:t>	what’s the background? </a:t>
            </a:r>
          </a:p>
          <a:p>
            <a:pPr algn="l"/>
            <a:r>
              <a:rPr lang="en-US" sz="1400" b="0" i="0" dirty="0">
                <a:effectLst/>
                <a:latin typeface="Segoe UI" panose="020B0502040204020203" pitchFamily="34" charset="0"/>
              </a:rPr>
              <a:t>	why are we doing this?</a:t>
            </a:r>
          </a:p>
          <a:p>
            <a:pPr algn="l"/>
            <a:endParaRPr lang="en-US" sz="1400" b="0" i="0" dirty="0">
              <a:effectLst/>
              <a:latin typeface="Segoe UI" panose="020B0502040204020203" pitchFamily="34" charset="0"/>
            </a:endParaRPr>
          </a:p>
          <a:p>
            <a:pPr algn="l"/>
            <a:r>
              <a:rPr lang="en-US" sz="1400" b="0" i="0" dirty="0">
                <a:effectLst/>
                <a:latin typeface="Segoe UI" panose="020B0502040204020203" pitchFamily="34" charset="0"/>
              </a:rPr>
              <a:t>Project (45min)</a:t>
            </a:r>
          </a:p>
          <a:p>
            <a:pPr algn="l"/>
            <a:r>
              <a:rPr lang="en-US" sz="1400" b="0" i="0" dirty="0">
                <a:effectLst/>
                <a:latin typeface="Segoe UI" panose="020B0502040204020203" pitchFamily="34" charset="0"/>
              </a:rPr>
              <a:t>	what are we doing? </a:t>
            </a:r>
          </a:p>
          <a:p>
            <a:pPr lvl="2"/>
            <a:r>
              <a:rPr lang="en-US" sz="1400" b="0" i="0" dirty="0">
                <a:effectLst/>
                <a:latin typeface="Segoe UI" panose="020B0502040204020203" pitchFamily="34" charset="0"/>
              </a:rPr>
              <a:t>who is doing what? </a:t>
            </a:r>
          </a:p>
          <a:p>
            <a:pPr algn="l"/>
            <a:r>
              <a:rPr lang="en-US" sz="1400" b="0" i="0" dirty="0">
                <a:effectLst/>
                <a:latin typeface="Segoe UI" panose="020B0502040204020203" pitchFamily="34" charset="0"/>
              </a:rPr>
              <a:t>	how are we going to work together?</a:t>
            </a:r>
          </a:p>
          <a:p>
            <a:pPr algn="l"/>
            <a:endParaRPr lang="en-US" sz="1400" b="0" i="0" dirty="0">
              <a:effectLst/>
              <a:latin typeface="Segoe UI" panose="020B0502040204020203" pitchFamily="34" charset="0"/>
            </a:endParaRPr>
          </a:p>
          <a:p>
            <a:pPr algn="l"/>
            <a:r>
              <a:rPr lang="en-US" sz="1400" b="0" i="0" dirty="0">
                <a:effectLst/>
                <a:latin typeface="Segoe UI" panose="020B0502040204020203" pitchFamily="34" charset="0"/>
              </a:rPr>
              <a:t>Role (10min)</a:t>
            </a:r>
          </a:p>
          <a:p>
            <a:r>
              <a:rPr lang="en-US" sz="1400" dirty="0">
                <a:latin typeface="Segoe UI" panose="020B0502040204020203" pitchFamily="34" charset="0"/>
              </a:rPr>
              <a:t>	Ownership</a:t>
            </a:r>
          </a:p>
          <a:p>
            <a:endParaRPr lang="en-US" sz="1400" dirty="0">
              <a:latin typeface="Segoe UI" panose="020B0502040204020203" pitchFamily="34" charset="0"/>
            </a:endParaRPr>
          </a:p>
          <a:p>
            <a:r>
              <a:rPr lang="en-US" sz="1400" dirty="0">
                <a:latin typeface="Segoe UI" panose="020B0502040204020203" pitchFamily="34" charset="0"/>
              </a:rPr>
              <a:t>Q&amp;A</a:t>
            </a:r>
            <a:br>
              <a:rPr lang="en-US" sz="1400" dirty="0"/>
            </a:br>
            <a:endParaRPr lang="en-US" sz="1400" b="1" dirty="0">
              <a:latin typeface="Century Gothic" panose="020B0502020202020204" pitchFamily="34" charset="0"/>
              <a:ea typeface="Calibri" panose="020F0502020204030204" pitchFamily="34" charset="0"/>
              <a:cs typeface="Times New Roman" panose="02020603050405020304" pitchFamily="18" charset="0"/>
            </a:endParaRPr>
          </a:p>
        </p:txBody>
      </p:sp>
      <p:pic>
        <p:nvPicPr>
          <p:cNvPr id="5" name="Picture 4" descr="A picture containing icon&#10;&#10;Description automatically generated">
            <a:extLst>
              <a:ext uri="{FF2B5EF4-FFF2-40B4-BE49-F238E27FC236}">
                <a16:creationId xmlns:a16="http://schemas.microsoft.com/office/drawing/2014/main" id="{43FC83B3-5103-406D-B69A-71B4D816BA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23022" y="87313"/>
            <a:ext cx="1213028" cy="1315537"/>
          </a:xfrm>
          <a:prstGeom prst="rect">
            <a:avLst/>
          </a:prstGeom>
        </p:spPr>
      </p:pic>
    </p:spTree>
    <p:extLst>
      <p:ext uri="{BB962C8B-B14F-4D97-AF65-F5344CB8AC3E}">
        <p14:creationId xmlns:p14="http://schemas.microsoft.com/office/powerpoint/2010/main" val="3578887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a:extLst>
              <a:ext uri="{FF2B5EF4-FFF2-40B4-BE49-F238E27FC236}">
                <a16:creationId xmlns:a16="http://schemas.microsoft.com/office/drawing/2014/main" id="{88DE1D50-EB55-4FC0-B70E-E1FE03FBA342}"/>
              </a:ext>
            </a:extLst>
          </p:cNvPr>
          <p:cNvSpPr txBox="1">
            <a:spLocks/>
          </p:cNvSpPr>
          <p:nvPr/>
        </p:nvSpPr>
        <p:spPr>
          <a:xfrm>
            <a:off x="0" y="1221861"/>
            <a:ext cx="9144000" cy="2078202"/>
          </a:xfrm>
          <a:prstGeom prst="rect">
            <a:avLst/>
          </a:prstGeom>
        </p:spPr>
        <p:txBody>
          <a:bodyPr vert="horz" lIns="68580" tIns="34290" rIns="68580" bIns="3429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27785" indent="-3227785" algn="ctr">
              <a:buNone/>
            </a:pPr>
            <a:r>
              <a:rPr lang="en-AU" sz="4050" dirty="0">
                <a:solidFill>
                  <a:srgbClr val="234BFF"/>
                </a:solidFill>
              </a:rPr>
              <a:t>eftsure Team</a:t>
            </a:r>
          </a:p>
          <a:p>
            <a:pPr marL="3227785" indent="-3227785" algn="ctr">
              <a:buNone/>
            </a:pPr>
            <a:endParaRPr lang="en-US" sz="2400" dirty="0"/>
          </a:p>
          <a:p>
            <a:pPr marL="1881188" indent="0" defTabSz="822325">
              <a:buNone/>
              <a:tabLst>
                <a:tab pos="3586163" algn="l"/>
                <a:tab pos="5649913" algn="l"/>
              </a:tabLst>
            </a:pPr>
            <a:r>
              <a:rPr lang="en-US" sz="3300" dirty="0"/>
              <a:t>Kim Lalor </a:t>
            </a:r>
            <a:r>
              <a:rPr lang="en-US" sz="2400" dirty="0"/>
              <a:t>	Customer Success Manager 	</a:t>
            </a:r>
            <a:r>
              <a:rPr lang="en-US" sz="2400" dirty="0">
                <a:hlinkClick r:id="rId2"/>
              </a:rPr>
              <a:t>kiml@eftsure.com.au</a:t>
            </a:r>
            <a:r>
              <a:rPr lang="en-US" sz="2400" dirty="0"/>
              <a:t> </a:t>
            </a:r>
          </a:p>
          <a:p>
            <a:pPr marL="1881188" indent="0" defTabSz="822325">
              <a:buNone/>
              <a:tabLst>
                <a:tab pos="3586163" algn="l"/>
                <a:tab pos="5649913" algn="l"/>
              </a:tabLst>
            </a:pPr>
            <a:endParaRPr lang="en-US" sz="2400" dirty="0"/>
          </a:p>
          <a:p>
            <a:pPr marL="1881188" indent="0" defTabSz="822325">
              <a:buNone/>
              <a:tabLst>
                <a:tab pos="3586163" algn="l"/>
                <a:tab pos="5649913" algn="l"/>
              </a:tabLst>
            </a:pPr>
            <a:r>
              <a:rPr lang="en-US" sz="3300" dirty="0"/>
              <a:t>Greg Peignoux </a:t>
            </a:r>
            <a:r>
              <a:rPr lang="en-US" sz="2400" dirty="0"/>
              <a:t>	D365 Product Manager 	</a:t>
            </a:r>
            <a:r>
              <a:rPr lang="en-US" sz="2400" dirty="0">
                <a:hlinkClick r:id="rId3"/>
              </a:rPr>
              <a:t>gregp@eftsure.com.au</a:t>
            </a:r>
            <a:endParaRPr lang="en-US" sz="2400" dirty="0"/>
          </a:p>
          <a:p>
            <a:pPr marL="1881188" indent="0" defTabSz="822325">
              <a:buNone/>
              <a:tabLst>
                <a:tab pos="3586163" algn="l"/>
                <a:tab pos="5649913" algn="l"/>
              </a:tabLst>
            </a:pPr>
            <a:endParaRPr lang="en-US" sz="2400" dirty="0"/>
          </a:p>
          <a:p>
            <a:pPr marL="1881188" indent="0" defTabSz="822325">
              <a:buNone/>
              <a:tabLst>
                <a:tab pos="3586163" algn="l"/>
                <a:tab pos="5649913" algn="l"/>
              </a:tabLst>
            </a:pPr>
            <a:r>
              <a:rPr lang="en-US" sz="3300" dirty="0"/>
              <a:t>Berengere Villey</a:t>
            </a:r>
            <a:r>
              <a:rPr lang="en-US" sz="2400" dirty="0"/>
              <a:t>	D365 Finance Expert	</a:t>
            </a:r>
            <a:r>
              <a:rPr lang="en-US" sz="2400" dirty="0">
                <a:hlinkClick r:id="rId4"/>
              </a:rPr>
              <a:t>berengerep@eftsure.com.au</a:t>
            </a:r>
            <a:endParaRPr lang="en-US" sz="2400" dirty="0"/>
          </a:p>
        </p:txBody>
      </p:sp>
      <p:pic>
        <p:nvPicPr>
          <p:cNvPr id="4" name="Picture 3" descr="A picture containing icon&#10;&#10;Description automatically generated">
            <a:extLst>
              <a:ext uri="{FF2B5EF4-FFF2-40B4-BE49-F238E27FC236}">
                <a16:creationId xmlns:a16="http://schemas.microsoft.com/office/drawing/2014/main" id="{70C221F3-B30E-4529-B797-79E0F9BCC3B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23022" y="76681"/>
            <a:ext cx="1213028" cy="1315537"/>
          </a:xfrm>
          <a:prstGeom prst="rect">
            <a:avLst/>
          </a:prstGeom>
        </p:spPr>
      </p:pic>
    </p:spTree>
    <p:extLst>
      <p:ext uri="{BB962C8B-B14F-4D97-AF65-F5344CB8AC3E}">
        <p14:creationId xmlns:p14="http://schemas.microsoft.com/office/powerpoint/2010/main" val="3501324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a:extLst>
              <a:ext uri="{FF2B5EF4-FFF2-40B4-BE49-F238E27FC236}">
                <a16:creationId xmlns:a16="http://schemas.microsoft.com/office/drawing/2014/main" id="{88DE1D50-EB55-4FC0-B70E-E1FE03FBA342}"/>
              </a:ext>
            </a:extLst>
          </p:cNvPr>
          <p:cNvSpPr txBox="1">
            <a:spLocks/>
          </p:cNvSpPr>
          <p:nvPr/>
        </p:nvSpPr>
        <p:spPr>
          <a:xfrm>
            <a:off x="0" y="661881"/>
            <a:ext cx="9144000" cy="69253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27785" indent="-3227785" algn="ctr">
              <a:buNone/>
            </a:pPr>
            <a:r>
              <a:rPr lang="en-AU" sz="3600" dirty="0">
                <a:solidFill>
                  <a:srgbClr val="234BFF"/>
                </a:solidFill>
              </a:rPr>
              <a:t>Project Plan</a:t>
            </a:r>
          </a:p>
          <a:p>
            <a:pPr marL="3227785" indent="-3227785" algn="ctr">
              <a:buNone/>
            </a:pPr>
            <a:endParaRPr lang="en-US" sz="1800" dirty="0"/>
          </a:p>
        </p:txBody>
      </p:sp>
      <p:pic>
        <p:nvPicPr>
          <p:cNvPr id="4" name="Picture 3" descr="A picture containing icon&#10;&#10;Description automatically generated">
            <a:extLst>
              <a:ext uri="{FF2B5EF4-FFF2-40B4-BE49-F238E27FC236}">
                <a16:creationId xmlns:a16="http://schemas.microsoft.com/office/drawing/2014/main" id="{70C221F3-B30E-4529-B797-79E0F9BCC3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23022" y="76681"/>
            <a:ext cx="1213028" cy="1315537"/>
          </a:xfrm>
          <a:prstGeom prst="rect">
            <a:avLst/>
          </a:prstGeom>
        </p:spPr>
      </p:pic>
      <p:pic>
        <p:nvPicPr>
          <p:cNvPr id="3" name="Picture 2">
            <a:extLst>
              <a:ext uri="{FF2B5EF4-FFF2-40B4-BE49-F238E27FC236}">
                <a16:creationId xmlns:a16="http://schemas.microsoft.com/office/drawing/2014/main" id="{B909D00F-F0CE-457F-8D2A-D6E18A1D472C}"/>
              </a:ext>
            </a:extLst>
          </p:cNvPr>
          <p:cNvPicPr>
            <a:picLocks noChangeAspect="1"/>
          </p:cNvPicPr>
          <p:nvPr/>
        </p:nvPicPr>
        <p:blipFill>
          <a:blip r:embed="rId3"/>
          <a:stretch>
            <a:fillRect/>
          </a:stretch>
        </p:blipFill>
        <p:spPr>
          <a:xfrm>
            <a:off x="0" y="1522558"/>
            <a:ext cx="9144000" cy="2488929"/>
          </a:xfrm>
          <a:prstGeom prst="rect">
            <a:avLst/>
          </a:prstGeom>
        </p:spPr>
      </p:pic>
    </p:spTree>
    <p:extLst>
      <p:ext uri="{BB962C8B-B14F-4D97-AF65-F5344CB8AC3E}">
        <p14:creationId xmlns:p14="http://schemas.microsoft.com/office/powerpoint/2010/main" val="1455491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a:extLst>
              <a:ext uri="{FF2B5EF4-FFF2-40B4-BE49-F238E27FC236}">
                <a16:creationId xmlns:a16="http://schemas.microsoft.com/office/drawing/2014/main" id="{88DE1D50-EB55-4FC0-B70E-E1FE03FBA342}"/>
              </a:ext>
            </a:extLst>
          </p:cNvPr>
          <p:cNvSpPr txBox="1">
            <a:spLocks/>
          </p:cNvSpPr>
          <p:nvPr/>
        </p:nvSpPr>
        <p:spPr>
          <a:xfrm>
            <a:off x="726558" y="661881"/>
            <a:ext cx="7063563" cy="3438742"/>
          </a:xfrm>
          <a:prstGeom prst="rect">
            <a:avLst/>
          </a:prstGeom>
        </p:spPr>
        <p:txBody>
          <a:bodyPr vert="horz" lIns="68580" tIns="34290" rIns="68580" bIns="3429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27785" indent="-3227785" algn="ctr">
              <a:buNone/>
            </a:pPr>
            <a:r>
              <a:rPr lang="en-AU" sz="3600" dirty="0">
                <a:solidFill>
                  <a:srgbClr val="234BFF"/>
                </a:solidFill>
              </a:rPr>
              <a:t>Adoption</a:t>
            </a:r>
          </a:p>
          <a:p>
            <a:pPr algn="l">
              <a:buFont typeface="Arial" panose="020B0604020202020204" pitchFamily="34" charset="0"/>
              <a:buChar char="•"/>
            </a:pPr>
            <a:r>
              <a:rPr lang="en-US" sz="1200" b="0" i="0" dirty="0">
                <a:solidFill>
                  <a:srgbClr val="201F1E"/>
                </a:solidFill>
                <a:effectLst/>
                <a:latin typeface="Segoe UI" panose="020B0502040204020203" pitchFamily="34" charset="0"/>
              </a:rPr>
              <a:t>Plan strategy to improve user adoption</a:t>
            </a:r>
            <a:br>
              <a:rPr lang="en-US" sz="1200" dirty="0"/>
            </a:br>
            <a:br>
              <a:rPr lang="en-US" sz="1200" dirty="0"/>
            </a:br>
            <a:r>
              <a:rPr lang="en-US" sz="1200" b="0" i="0" dirty="0">
                <a:solidFill>
                  <a:srgbClr val="201F1E"/>
                </a:solidFill>
                <a:effectLst/>
                <a:latin typeface="Segoe UI" panose="020B0502040204020203" pitchFamily="34" charset="0"/>
              </a:rPr>
              <a:t>Get your teams excited about the change</a:t>
            </a:r>
          </a:p>
          <a:p>
            <a:pPr algn="l">
              <a:buFont typeface="Arial" panose="020B0604020202020204" pitchFamily="34" charset="0"/>
              <a:buChar char="•"/>
            </a:pPr>
            <a:r>
              <a:rPr lang="en-US" sz="1200" b="0" i="0" dirty="0">
                <a:solidFill>
                  <a:srgbClr val="201F1E"/>
                </a:solidFill>
                <a:effectLst/>
                <a:latin typeface="Segoe UI" panose="020B0502040204020203" pitchFamily="34" charset="0"/>
              </a:rPr>
              <a:t>Have all employees stop work and attend the event in person and via video conference</a:t>
            </a:r>
          </a:p>
          <a:p>
            <a:pPr algn="l">
              <a:buFont typeface="Arial" panose="020B0604020202020204" pitchFamily="34" charset="0"/>
              <a:buChar char="•"/>
            </a:pPr>
            <a:r>
              <a:rPr lang="en-US" sz="1200" b="0" i="0" dirty="0">
                <a:solidFill>
                  <a:srgbClr val="201F1E"/>
                </a:solidFill>
                <a:effectLst/>
                <a:latin typeface="Segoe UI" panose="020B0502040204020203" pitchFamily="34" charset="0"/>
              </a:rPr>
              <a:t>Invite company leaders to share how the new tech will impact people in their department</a:t>
            </a:r>
          </a:p>
          <a:p>
            <a:pPr algn="l">
              <a:buFont typeface="Arial" panose="020B0604020202020204" pitchFamily="34" charset="0"/>
              <a:buChar char="•"/>
            </a:pPr>
            <a:r>
              <a:rPr lang="en-US" sz="1200" b="0" i="0" dirty="0">
                <a:solidFill>
                  <a:srgbClr val="201F1E"/>
                </a:solidFill>
                <a:effectLst/>
                <a:latin typeface="Segoe UI" panose="020B0502040204020203" pitchFamily="34" charset="0"/>
              </a:rPr>
              <a:t>Show employees real-life examples of how the new tech makes their life better</a:t>
            </a:r>
          </a:p>
          <a:p>
            <a:pPr algn="l">
              <a:buFont typeface="Arial" panose="020B0604020202020204" pitchFamily="34" charset="0"/>
              <a:buChar char="•"/>
            </a:pPr>
            <a:r>
              <a:rPr lang="en-US" sz="1200" b="0" i="0" dirty="0">
                <a:solidFill>
                  <a:srgbClr val="201F1E"/>
                </a:solidFill>
                <a:effectLst/>
                <a:latin typeface="Segoe UI" panose="020B0502040204020203" pitchFamily="34" charset="0"/>
              </a:rPr>
              <a:t>Continually remind employees of the benefits of the new tech</a:t>
            </a:r>
          </a:p>
          <a:p>
            <a:pPr algn="l">
              <a:buFont typeface="Arial" panose="020B0604020202020204" pitchFamily="34" charset="0"/>
              <a:buChar char="•"/>
            </a:pPr>
            <a:r>
              <a:rPr lang="en-US" sz="1200" b="0" i="0" dirty="0">
                <a:solidFill>
                  <a:srgbClr val="201F1E"/>
                </a:solidFill>
                <a:effectLst/>
                <a:latin typeface="Segoe UI" panose="020B0502040204020203" pitchFamily="34" charset="0"/>
              </a:rPr>
              <a:t>Create a poster campaign that highlights key events in the adoption process, from the launch and ongoing training, to helpful how-</a:t>
            </a:r>
            <a:r>
              <a:rPr lang="en-US" sz="1200" b="0" i="0" dirty="0" err="1">
                <a:solidFill>
                  <a:srgbClr val="201F1E"/>
                </a:solidFill>
                <a:effectLst/>
                <a:latin typeface="Segoe UI" panose="020B0502040204020203" pitchFamily="34" charset="0"/>
              </a:rPr>
              <a:t>tos</a:t>
            </a:r>
            <a:r>
              <a:rPr lang="en-US" sz="1200" b="0" i="0" dirty="0">
                <a:solidFill>
                  <a:srgbClr val="201F1E"/>
                </a:solidFill>
                <a:effectLst/>
                <a:latin typeface="Segoe UI" panose="020B0502040204020203" pitchFamily="34" charset="0"/>
              </a:rPr>
              <a:t> and usage success stories</a:t>
            </a:r>
          </a:p>
          <a:p>
            <a:pPr algn="l">
              <a:buFont typeface="Arial" panose="020B0604020202020204" pitchFamily="34" charset="0"/>
              <a:buChar char="•"/>
            </a:pPr>
            <a:r>
              <a:rPr lang="en-US" sz="1200" b="0" i="0" dirty="0">
                <a:solidFill>
                  <a:srgbClr val="201F1E"/>
                </a:solidFill>
                <a:effectLst/>
                <a:latin typeface="Segoe UI" panose="020B0502040204020203" pitchFamily="34" charset="0"/>
              </a:rPr>
              <a:t>Invite employees to give feedback about the new tech via a weekly email, text or Intranet poll</a:t>
            </a:r>
          </a:p>
          <a:p>
            <a:pPr algn="l">
              <a:buFont typeface="Arial" panose="020B0604020202020204" pitchFamily="34" charset="0"/>
              <a:buChar char="•"/>
            </a:pPr>
            <a:r>
              <a:rPr lang="en-US" sz="1200" b="0" i="0" dirty="0">
                <a:solidFill>
                  <a:srgbClr val="201F1E"/>
                </a:solidFill>
                <a:effectLst/>
                <a:latin typeface="Segoe UI" panose="020B0502040204020203" pitchFamily="34" charset="0"/>
              </a:rPr>
              <a:t>Host lunch-n-learns and/or ice-cream socials that provide employees with top user tips and a relaxed atmosphere for a Q&amp;A session</a:t>
            </a:r>
          </a:p>
          <a:p>
            <a:pPr algn="l">
              <a:buFont typeface="Arial" panose="020B0604020202020204" pitchFamily="34" charset="0"/>
              <a:buChar char="•"/>
            </a:pPr>
            <a:r>
              <a:rPr lang="en-US" sz="1200" b="0" i="0" dirty="0">
                <a:solidFill>
                  <a:srgbClr val="201F1E"/>
                </a:solidFill>
                <a:effectLst/>
                <a:latin typeface="Segoe UI" panose="020B0502040204020203" pitchFamily="34" charset="0"/>
              </a:rPr>
              <a:t>Provide ongoing training opportunities</a:t>
            </a:r>
          </a:p>
          <a:p>
            <a:pPr marL="3227785" indent="-3227785" algn="ctr">
              <a:buNone/>
            </a:pPr>
            <a:endParaRPr lang="en-US" sz="1800" dirty="0"/>
          </a:p>
        </p:txBody>
      </p:sp>
      <p:pic>
        <p:nvPicPr>
          <p:cNvPr id="4" name="Picture 3" descr="A picture containing icon&#10;&#10;Description automatically generated">
            <a:extLst>
              <a:ext uri="{FF2B5EF4-FFF2-40B4-BE49-F238E27FC236}">
                <a16:creationId xmlns:a16="http://schemas.microsoft.com/office/drawing/2014/main" id="{70C221F3-B30E-4529-B797-79E0F9BCC3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23022" y="76681"/>
            <a:ext cx="1213028" cy="1315537"/>
          </a:xfrm>
          <a:prstGeom prst="rect">
            <a:avLst/>
          </a:prstGeom>
        </p:spPr>
      </p:pic>
    </p:spTree>
    <p:extLst>
      <p:ext uri="{BB962C8B-B14F-4D97-AF65-F5344CB8AC3E}">
        <p14:creationId xmlns:p14="http://schemas.microsoft.com/office/powerpoint/2010/main" val="4152396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a:extLst>
              <a:ext uri="{FF2B5EF4-FFF2-40B4-BE49-F238E27FC236}">
                <a16:creationId xmlns:a16="http://schemas.microsoft.com/office/drawing/2014/main" id="{88DE1D50-EB55-4FC0-B70E-E1FE03FBA342}"/>
              </a:ext>
            </a:extLst>
          </p:cNvPr>
          <p:cNvSpPr txBox="1">
            <a:spLocks/>
          </p:cNvSpPr>
          <p:nvPr/>
        </p:nvSpPr>
        <p:spPr>
          <a:xfrm>
            <a:off x="726558" y="661881"/>
            <a:ext cx="7063563" cy="1882845"/>
          </a:xfrm>
          <a:prstGeom prst="rect">
            <a:avLst/>
          </a:prstGeom>
        </p:spPr>
        <p:txBody>
          <a:bodyPr vert="horz" lIns="68580" tIns="34290" rIns="68580" bIns="3429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27785" indent="-3227785" algn="ctr">
              <a:buNone/>
            </a:pPr>
            <a:r>
              <a:rPr lang="en-AU" sz="3600" dirty="0">
                <a:solidFill>
                  <a:srgbClr val="234BFF"/>
                </a:solidFill>
              </a:rPr>
              <a:t>Promote awareness</a:t>
            </a:r>
          </a:p>
          <a:p>
            <a:pPr marL="0" indent="0" algn="l">
              <a:buNone/>
            </a:pPr>
            <a:r>
              <a:rPr lang="en-US" sz="1000" b="0" i="0" dirty="0">
                <a:solidFill>
                  <a:srgbClr val="201F1E"/>
                </a:solidFill>
                <a:effectLst/>
                <a:latin typeface="Segoe UI" panose="020B0502040204020203" pitchFamily="34" charset="0"/>
              </a:rPr>
              <a:t>Make sure everyone understands the goals, fraud methods and risks</a:t>
            </a:r>
            <a:br>
              <a:rPr lang="en-US" sz="1000" dirty="0"/>
            </a:br>
            <a:br>
              <a:rPr lang="en-US" sz="1000" dirty="0"/>
            </a:br>
            <a:r>
              <a:rPr lang="en-US" sz="1000" b="0" i="0" dirty="0">
                <a:solidFill>
                  <a:srgbClr val="201F1E"/>
                </a:solidFill>
                <a:effectLst/>
                <a:latin typeface="Segoe UI" panose="020B0502040204020203" pitchFamily="34" charset="0"/>
              </a:rPr>
              <a:t>Many security experts around the world have studied fraudulent payments and data breaches, they delivered the following non-exhaustive advices to promote awareness in organizations and help prevent the cybercrime issues solved by eftsure and eftsure inside D365FO.</a:t>
            </a:r>
            <a:br>
              <a:rPr lang="en-US" sz="1000" dirty="0"/>
            </a:br>
            <a:br>
              <a:rPr lang="en-US" sz="1000" dirty="0"/>
            </a:br>
            <a:r>
              <a:rPr lang="en-US" sz="1000" b="0" i="0" dirty="0">
                <a:solidFill>
                  <a:srgbClr val="201F1E"/>
                </a:solidFill>
                <a:effectLst/>
                <a:latin typeface="Segoe UI" panose="020B0502040204020203" pitchFamily="34" charset="0"/>
              </a:rPr>
              <a:t>On top of deploying our solution in your organization, it’s always a great idea to further promote awareness of the issues to all employees:</a:t>
            </a:r>
            <a:br>
              <a:rPr lang="en-US" sz="1000" dirty="0"/>
            </a:br>
            <a:endParaRPr lang="en-US" sz="1800" dirty="0"/>
          </a:p>
        </p:txBody>
      </p:sp>
      <p:pic>
        <p:nvPicPr>
          <p:cNvPr id="4" name="Picture 3" descr="A picture containing icon&#10;&#10;Description automatically generated">
            <a:extLst>
              <a:ext uri="{FF2B5EF4-FFF2-40B4-BE49-F238E27FC236}">
                <a16:creationId xmlns:a16="http://schemas.microsoft.com/office/drawing/2014/main" id="{70C221F3-B30E-4529-B797-79E0F9BCC3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23022" y="76681"/>
            <a:ext cx="1213028" cy="1315537"/>
          </a:xfrm>
          <a:prstGeom prst="rect">
            <a:avLst/>
          </a:prstGeom>
        </p:spPr>
      </p:pic>
      <p:sp>
        <p:nvSpPr>
          <p:cNvPr id="2" name="TextBox 1">
            <a:extLst>
              <a:ext uri="{FF2B5EF4-FFF2-40B4-BE49-F238E27FC236}">
                <a16:creationId xmlns:a16="http://schemas.microsoft.com/office/drawing/2014/main" id="{B9C6633F-EE90-4037-851A-9E62445B9267}"/>
              </a:ext>
            </a:extLst>
          </p:cNvPr>
          <p:cNvSpPr txBox="1"/>
          <p:nvPr/>
        </p:nvSpPr>
        <p:spPr>
          <a:xfrm>
            <a:off x="4114800" y="2114107"/>
            <a:ext cx="914400" cy="914400"/>
          </a:xfrm>
          <a:prstGeom prst="rect">
            <a:avLst/>
          </a:prstGeom>
          <a:noFill/>
        </p:spPr>
        <p:txBody>
          <a:bodyPr wrap="square" rtlCol="0">
            <a:spAutoFit/>
          </a:bodyPr>
          <a:lstStyle/>
          <a:p>
            <a:endParaRPr lang="en-AU" dirty="0"/>
          </a:p>
        </p:txBody>
      </p:sp>
      <p:sp>
        <p:nvSpPr>
          <p:cNvPr id="3" name="TextBox 2">
            <a:extLst>
              <a:ext uri="{FF2B5EF4-FFF2-40B4-BE49-F238E27FC236}">
                <a16:creationId xmlns:a16="http://schemas.microsoft.com/office/drawing/2014/main" id="{68C9E05F-4C04-4696-A6AF-AC61D7A81A9B}"/>
              </a:ext>
            </a:extLst>
          </p:cNvPr>
          <p:cNvSpPr txBox="1"/>
          <p:nvPr/>
        </p:nvSpPr>
        <p:spPr>
          <a:xfrm>
            <a:off x="1024268" y="2254102"/>
            <a:ext cx="7393172" cy="2200602"/>
          </a:xfrm>
          <a:prstGeom prst="rect">
            <a:avLst/>
          </a:prstGeom>
          <a:noFill/>
        </p:spPr>
        <p:txBody>
          <a:bodyPr wrap="square" rtlCol="0">
            <a:spAutoFit/>
          </a:bodyPr>
          <a:lstStyle/>
          <a:p>
            <a:r>
              <a:rPr lang="en-US" sz="800" b="0" i="0" dirty="0">
                <a:solidFill>
                  <a:srgbClr val="201F1E"/>
                </a:solidFill>
                <a:effectLst/>
                <a:latin typeface="Segoe UI" panose="020B0502040204020203" pitchFamily="34" charset="0"/>
              </a:rPr>
              <a:t>• Have a security-first mindset and be suspicious about everything around you. Also, consider investing in your team’s education and learn as much as possible about cyber security</a:t>
            </a:r>
            <a:br>
              <a:rPr lang="en-US" sz="800" dirty="0"/>
            </a:br>
            <a:r>
              <a:rPr lang="en-US" sz="800" b="0" i="0" dirty="0">
                <a:solidFill>
                  <a:srgbClr val="201F1E"/>
                </a:solidFill>
                <a:effectLst/>
                <a:latin typeface="Segoe UI" panose="020B0502040204020203" pitchFamily="34" charset="0"/>
              </a:rPr>
              <a:t>• Be vigilant about requests to change suppliers’ details, particularly bank account details. Call the requester back to confirm. Speak to who you normally speak to. Never accept an online request to change supplier details.</a:t>
            </a:r>
            <a:br>
              <a:rPr lang="en-US" sz="800" dirty="0"/>
            </a:br>
            <a:r>
              <a:rPr lang="en-US" sz="800" b="0" i="0" dirty="0">
                <a:solidFill>
                  <a:srgbClr val="201F1E"/>
                </a:solidFill>
                <a:effectLst/>
                <a:latin typeface="Segoe UI" panose="020B0502040204020203" pitchFamily="34" charset="0"/>
              </a:rPr>
              <a:t>• Build some rules/policies/procedures around changing supplier details in your accounting software (i.e. each request must be supported by legitimate evidence and phone verification).</a:t>
            </a:r>
            <a:br>
              <a:rPr lang="en-US" sz="800" dirty="0"/>
            </a:br>
            <a:r>
              <a:rPr lang="en-US" sz="800" b="0" i="0" dirty="0">
                <a:solidFill>
                  <a:srgbClr val="201F1E"/>
                </a:solidFill>
                <a:effectLst/>
                <a:latin typeface="Segoe UI" panose="020B0502040204020203" pitchFamily="34" charset="0"/>
              </a:rPr>
              <a:t>• Be insured – request a quote from your local broker for cyber-crime and fraud insurance. It is surprisingly inexpensive.</a:t>
            </a:r>
            <a:br>
              <a:rPr lang="en-US" sz="800" dirty="0"/>
            </a:br>
            <a:r>
              <a:rPr lang="en-US" sz="800" b="0" i="0" dirty="0">
                <a:solidFill>
                  <a:srgbClr val="201F1E"/>
                </a:solidFill>
                <a:effectLst/>
                <a:latin typeface="Segoe UI" panose="020B0502040204020203" pitchFamily="34" charset="0"/>
              </a:rPr>
              <a:t>• Check the amounts being paid to suppliers – does it match your expectations?</a:t>
            </a:r>
            <a:br>
              <a:rPr lang="en-US" sz="800" dirty="0"/>
            </a:br>
            <a:r>
              <a:rPr lang="en-US" sz="800" b="0" i="0" dirty="0">
                <a:solidFill>
                  <a:srgbClr val="201F1E"/>
                </a:solidFill>
                <a:effectLst/>
                <a:latin typeface="Segoe UI" panose="020B0502040204020203" pitchFamily="34" charset="0"/>
              </a:rPr>
              <a:t>• Check your financials against budget/expectations (if you’re over budgeted expenditure without explanation, there may be a fraud).</a:t>
            </a:r>
            <a:br>
              <a:rPr lang="en-US" sz="800" dirty="0"/>
            </a:br>
            <a:r>
              <a:rPr lang="en-US" sz="800" b="0" i="0" dirty="0">
                <a:solidFill>
                  <a:srgbClr val="201F1E"/>
                </a:solidFill>
                <a:effectLst/>
                <a:latin typeface="Segoe UI" panose="020B0502040204020203" pitchFamily="34" charset="0"/>
              </a:rPr>
              <a:t>• Has there been a sudden improved change in lifestyle of your administration employees/bookkeeper?</a:t>
            </a:r>
            <a:br>
              <a:rPr lang="en-US" sz="800" dirty="0"/>
            </a:br>
            <a:r>
              <a:rPr lang="en-US" sz="800" b="0" i="0" dirty="0">
                <a:solidFill>
                  <a:srgbClr val="201F1E"/>
                </a:solidFill>
                <a:effectLst/>
                <a:latin typeface="Segoe UI" panose="020B0502040204020203" pitchFamily="34" charset="0"/>
              </a:rPr>
              <a:t>• Do not provide sensitive data over unsecured channels.</a:t>
            </a:r>
            <a:br>
              <a:rPr lang="en-US" sz="800" dirty="0"/>
            </a:br>
            <a:r>
              <a:rPr lang="en-US" sz="800" b="0" i="0" dirty="0">
                <a:solidFill>
                  <a:srgbClr val="201F1E"/>
                </a:solidFill>
                <a:effectLst/>
                <a:latin typeface="Segoe UI" panose="020B0502040204020203" pitchFamily="34" charset="0"/>
              </a:rPr>
              <a:t>• Do not allow strangers to remotely access your computer and/or install software.</a:t>
            </a:r>
            <a:br>
              <a:rPr lang="en-US" sz="800" dirty="0"/>
            </a:br>
            <a:r>
              <a:rPr lang="en-US" sz="800" b="0" i="0" dirty="0">
                <a:solidFill>
                  <a:srgbClr val="201F1E"/>
                </a:solidFill>
                <a:effectLst/>
                <a:latin typeface="Segoe UI" panose="020B0502040204020203" pitchFamily="34" charset="0"/>
              </a:rPr>
              <a:t>• Have a general awareness over what the normal activities of your finance team are and know their well-being. Do they have gambling issues or financial stress? Are they disgruntled? Are they behaving unusually? Do they have a suspected addiction? Is someone in their family ill and need funds to support their rehabilitation?</a:t>
            </a:r>
            <a:br>
              <a:rPr lang="en-US" sz="800" dirty="0"/>
            </a:br>
            <a:r>
              <a:rPr lang="en-US" sz="800" b="0" i="0" dirty="0">
                <a:solidFill>
                  <a:srgbClr val="201F1E"/>
                </a:solidFill>
                <a:effectLst/>
                <a:latin typeface="Segoe UI" panose="020B0502040204020203" pitchFamily="34" charset="0"/>
              </a:rPr>
              <a:t>General awareness will benefit your employees both in their professional and personal life, on top of the added security of this module.</a:t>
            </a:r>
            <a:endParaRPr lang="en-US" sz="1400" dirty="0"/>
          </a:p>
          <a:p>
            <a:endParaRPr lang="en-AU" sz="800" dirty="0"/>
          </a:p>
        </p:txBody>
      </p:sp>
    </p:spTree>
    <p:extLst>
      <p:ext uri="{BB962C8B-B14F-4D97-AF65-F5344CB8AC3E}">
        <p14:creationId xmlns:p14="http://schemas.microsoft.com/office/powerpoint/2010/main" val="1990189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a:extLst>
              <a:ext uri="{FF2B5EF4-FFF2-40B4-BE49-F238E27FC236}">
                <a16:creationId xmlns:a16="http://schemas.microsoft.com/office/drawing/2014/main" id="{88DE1D50-EB55-4FC0-B70E-E1FE03FBA342}"/>
              </a:ext>
            </a:extLst>
          </p:cNvPr>
          <p:cNvSpPr txBox="1">
            <a:spLocks/>
          </p:cNvSpPr>
          <p:nvPr/>
        </p:nvSpPr>
        <p:spPr>
          <a:xfrm>
            <a:off x="726558" y="661882"/>
            <a:ext cx="7063563" cy="1452226"/>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27785" indent="-3227785" algn="ctr">
              <a:buNone/>
            </a:pPr>
            <a:r>
              <a:rPr lang="en-AU" sz="3600" dirty="0">
                <a:solidFill>
                  <a:srgbClr val="234BFF"/>
                </a:solidFill>
              </a:rPr>
              <a:t>External communication</a:t>
            </a:r>
          </a:p>
          <a:p>
            <a:pPr marL="0" indent="0" algn="l">
              <a:buNone/>
            </a:pPr>
            <a:r>
              <a:rPr lang="en-US" sz="800" b="0" i="0" dirty="0">
                <a:solidFill>
                  <a:srgbClr val="201F1E"/>
                </a:solidFill>
                <a:effectLst/>
                <a:latin typeface="Segoe UI" panose="020B0502040204020203" pitchFamily="34" charset="0"/>
              </a:rPr>
              <a:t>Warn your suppliers early that change is coming</a:t>
            </a:r>
            <a:br>
              <a:rPr lang="en-US" sz="800" dirty="0"/>
            </a:br>
            <a:br>
              <a:rPr lang="en-US" sz="800" dirty="0"/>
            </a:br>
            <a:r>
              <a:rPr lang="en-US" sz="800" b="0" i="0" dirty="0">
                <a:solidFill>
                  <a:srgbClr val="201F1E"/>
                </a:solidFill>
                <a:effectLst/>
                <a:latin typeface="Segoe UI" panose="020B0502040204020203" pitchFamily="34" charset="0"/>
              </a:rPr>
              <a:t>Communicating with your suppliers early is key to a smooth integration into your processes.</a:t>
            </a:r>
            <a:br>
              <a:rPr lang="en-US" sz="800" dirty="0"/>
            </a:br>
            <a:br>
              <a:rPr lang="en-US" sz="800" dirty="0"/>
            </a:br>
            <a:r>
              <a:rPr lang="en-US" sz="800" b="0" i="0" dirty="0">
                <a:solidFill>
                  <a:srgbClr val="201F1E"/>
                </a:solidFill>
                <a:effectLst/>
                <a:latin typeface="Segoe UI" panose="020B0502040204020203" pitchFamily="34" charset="0"/>
              </a:rPr>
              <a:t>Reuse </a:t>
            </a:r>
            <a:r>
              <a:rPr lang="en-US" sz="800" dirty="0">
                <a:solidFill>
                  <a:srgbClr val="201F1E"/>
                </a:solidFill>
                <a:latin typeface="Segoe UI" panose="020B0502040204020203" pitchFamily="34" charset="0"/>
              </a:rPr>
              <a:t>the External Communication Sample email </a:t>
            </a:r>
            <a:r>
              <a:rPr lang="en-US" sz="800" b="0" i="0" dirty="0">
                <a:solidFill>
                  <a:srgbClr val="201F1E"/>
                </a:solidFill>
                <a:effectLst/>
                <a:latin typeface="Segoe UI" panose="020B0502040204020203" pitchFamily="34" charset="0"/>
              </a:rPr>
              <a:t>to spread the word on the upcoming changes for your organization.</a:t>
            </a:r>
            <a:endParaRPr lang="en-US" sz="1800" dirty="0"/>
          </a:p>
        </p:txBody>
      </p:sp>
      <p:pic>
        <p:nvPicPr>
          <p:cNvPr id="4" name="Picture 3" descr="A picture containing icon&#10;&#10;Description automatically generated">
            <a:extLst>
              <a:ext uri="{FF2B5EF4-FFF2-40B4-BE49-F238E27FC236}">
                <a16:creationId xmlns:a16="http://schemas.microsoft.com/office/drawing/2014/main" id="{70C221F3-B30E-4529-B797-79E0F9BCC3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23022" y="76681"/>
            <a:ext cx="1213028" cy="1315537"/>
          </a:xfrm>
          <a:prstGeom prst="rect">
            <a:avLst/>
          </a:prstGeom>
        </p:spPr>
      </p:pic>
      <p:sp>
        <p:nvSpPr>
          <p:cNvPr id="2" name="TextBox 1">
            <a:extLst>
              <a:ext uri="{FF2B5EF4-FFF2-40B4-BE49-F238E27FC236}">
                <a16:creationId xmlns:a16="http://schemas.microsoft.com/office/drawing/2014/main" id="{B9C6633F-EE90-4037-851A-9E62445B9267}"/>
              </a:ext>
            </a:extLst>
          </p:cNvPr>
          <p:cNvSpPr txBox="1"/>
          <p:nvPr/>
        </p:nvSpPr>
        <p:spPr>
          <a:xfrm>
            <a:off x="4114800" y="2114107"/>
            <a:ext cx="914400" cy="914400"/>
          </a:xfrm>
          <a:prstGeom prst="rect">
            <a:avLst/>
          </a:prstGeom>
          <a:noFill/>
        </p:spPr>
        <p:txBody>
          <a:bodyPr wrap="square" rtlCol="0">
            <a:spAutoFit/>
          </a:bodyPr>
          <a:lstStyle/>
          <a:p>
            <a:endParaRPr lang="en-AU" dirty="0"/>
          </a:p>
        </p:txBody>
      </p:sp>
      <p:pic>
        <p:nvPicPr>
          <p:cNvPr id="6" name="Picture 5">
            <a:extLst>
              <a:ext uri="{FF2B5EF4-FFF2-40B4-BE49-F238E27FC236}">
                <a16:creationId xmlns:a16="http://schemas.microsoft.com/office/drawing/2014/main" id="{3AE642AF-D9D5-4A39-BFD5-F3F08476695C}"/>
              </a:ext>
            </a:extLst>
          </p:cNvPr>
          <p:cNvPicPr>
            <a:picLocks noChangeAspect="1"/>
          </p:cNvPicPr>
          <p:nvPr/>
        </p:nvPicPr>
        <p:blipFill>
          <a:blip r:embed="rId3"/>
          <a:stretch>
            <a:fillRect/>
          </a:stretch>
        </p:blipFill>
        <p:spPr>
          <a:xfrm>
            <a:off x="789525" y="2052083"/>
            <a:ext cx="2166270" cy="2800793"/>
          </a:xfrm>
          <a:prstGeom prst="rect">
            <a:avLst/>
          </a:prstGeom>
        </p:spPr>
      </p:pic>
      <p:graphicFrame>
        <p:nvGraphicFramePr>
          <p:cNvPr id="7" name="Object 6">
            <a:extLst>
              <a:ext uri="{FF2B5EF4-FFF2-40B4-BE49-F238E27FC236}">
                <a16:creationId xmlns:a16="http://schemas.microsoft.com/office/drawing/2014/main" id="{3797E1AD-7BB9-4E9E-8941-3AFC739393C9}"/>
              </a:ext>
            </a:extLst>
          </p:cNvPr>
          <p:cNvGraphicFramePr>
            <a:graphicFrameLocks noChangeAspect="1"/>
          </p:cNvGraphicFramePr>
          <p:nvPr>
            <p:extLst>
              <p:ext uri="{D42A27DB-BD31-4B8C-83A1-F6EECF244321}">
                <p14:modId xmlns:p14="http://schemas.microsoft.com/office/powerpoint/2010/main" val="241214914"/>
              </p:ext>
            </p:extLst>
          </p:nvPr>
        </p:nvGraphicFramePr>
        <p:xfrm>
          <a:off x="4157330" y="2748553"/>
          <a:ext cx="914400" cy="815975"/>
        </p:xfrm>
        <a:graphic>
          <a:graphicData uri="http://schemas.openxmlformats.org/presentationml/2006/ole">
            <mc:AlternateContent xmlns:mc="http://schemas.openxmlformats.org/markup-compatibility/2006">
              <mc:Choice xmlns:v="urn:schemas-microsoft-com:vml" Requires="v">
                <p:oleObj name="Document" showAsIcon="1" r:id="rId4" imgW="914400" imgH="816480" progId="Word.Document.12">
                  <p:embed/>
                </p:oleObj>
              </mc:Choice>
              <mc:Fallback>
                <p:oleObj name="Document" showAsIcon="1" r:id="rId4" imgW="914400" imgH="816480" progId="Word.Document.12">
                  <p:embed/>
                  <p:pic>
                    <p:nvPicPr>
                      <p:cNvPr id="0" name=""/>
                      <p:cNvPicPr/>
                      <p:nvPr/>
                    </p:nvPicPr>
                    <p:blipFill>
                      <a:blip r:embed="rId5"/>
                      <a:stretch>
                        <a:fillRect/>
                      </a:stretch>
                    </p:blipFill>
                    <p:spPr>
                      <a:xfrm>
                        <a:off x="4157330" y="2748553"/>
                        <a:ext cx="914400" cy="815975"/>
                      </a:xfrm>
                      <a:prstGeom prst="rect">
                        <a:avLst/>
                      </a:prstGeom>
                    </p:spPr>
                  </p:pic>
                </p:oleObj>
              </mc:Fallback>
            </mc:AlternateContent>
          </a:graphicData>
        </a:graphic>
      </p:graphicFrame>
    </p:spTree>
    <p:extLst>
      <p:ext uri="{BB962C8B-B14F-4D97-AF65-F5344CB8AC3E}">
        <p14:creationId xmlns:p14="http://schemas.microsoft.com/office/powerpoint/2010/main" val="19039634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6"/>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76e1a80-dea0-4716-a712-163c7fb77bcc">
      <Terms xmlns="http://schemas.microsoft.com/office/infopath/2007/PartnerControls"/>
    </lcf76f155ced4ddcb4097134ff3c332f>
    <TaxCatchAll xmlns="809c3567-5727-45c4-93a1-7c0606aaf72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5EBA648DB48B84088AAE68278C72C2A" ma:contentTypeVersion="14" ma:contentTypeDescription="Create a new document." ma:contentTypeScope="" ma:versionID="f762fbde7d8c9ab77d91935d51dbc1d1">
  <xsd:schema xmlns:xsd="http://www.w3.org/2001/XMLSchema" xmlns:xs="http://www.w3.org/2001/XMLSchema" xmlns:p="http://schemas.microsoft.com/office/2006/metadata/properties" xmlns:ns2="276e1a80-dea0-4716-a712-163c7fb77bcc" xmlns:ns3="809c3567-5727-45c4-93a1-7c0606aaf725" targetNamespace="http://schemas.microsoft.com/office/2006/metadata/properties" ma:root="true" ma:fieldsID="588a66a42d8f538d9385eb2a8428dc8e" ns2:_="" ns3:_="">
    <xsd:import namespace="276e1a80-dea0-4716-a712-163c7fb77bcc"/>
    <xsd:import namespace="809c3567-5727-45c4-93a1-7c0606aaf72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6e1a80-dea0-4716-a712-163c7fb77b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708a445a-48b4-45a4-9d15-7ddbd0d0633d"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09c3567-5727-45c4-93a1-7c0606aaf725"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a80d182-f291-43c9-bdec-3d9e50a29e41}" ma:internalName="TaxCatchAll" ma:showField="CatchAllData" ma:web="809c3567-5727-45c4-93a1-7c0606aaf725">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24B084E-B188-4A1A-9CAC-81384168A2CB}">
  <ds:schemaRefs>
    <ds:schemaRef ds:uri="http://schemas.microsoft.com/office/2006/documentManagement/types"/>
    <ds:schemaRef ds:uri="http://purl.org/dc/elements/1.1/"/>
    <ds:schemaRef ds:uri="http://schemas.microsoft.com/office/infopath/2007/PartnerControls"/>
    <ds:schemaRef ds:uri="c7e8140c-3837-4135-ab5c-f6ab0be1d6bd"/>
    <ds:schemaRef ds:uri="http://purl.org/dc/dcmitype/"/>
    <ds:schemaRef ds:uri="http://purl.org/dc/terms/"/>
    <ds:schemaRef ds:uri="http://schemas.openxmlformats.org/package/2006/metadata/core-properties"/>
    <ds:schemaRef ds:uri="9df2f578-7ac4-4c4f-b34a-6c30d174bbbd"/>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69BF4C1E-946D-4385-9139-EA4B7F1469E4}">
  <ds:schemaRefs>
    <ds:schemaRef ds:uri="http://schemas.microsoft.com/sharepoint/v3/contenttype/forms"/>
  </ds:schemaRefs>
</ds:datastoreItem>
</file>

<file path=customXml/itemProps3.xml><?xml version="1.0" encoding="utf-8"?>
<ds:datastoreItem xmlns:ds="http://schemas.openxmlformats.org/officeDocument/2006/customXml" ds:itemID="{02F1027F-A88D-456B-A60B-62B4CD91E9C4}"/>
</file>

<file path=docProps/app.xml><?xml version="1.0" encoding="utf-8"?>
<Properties xmlns="http://schemas.openxmlformats.org/officeDocument/2006/extended-properties" xmlns:vt="http://schemas.openxmlformats.org/officeDocument/2006/docPropsVTypes">
  <TotalTime>5179</TotalTime>
  <Words>682</Words>
  <Application>Microsoft Office PowerPoint</Application>
  <PresentationFormat>On-screen Show (16:9)</PresentationFormat>
  <Paragraphs>41</Paragraphs>
  <Slides>7</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4" baseType="lpstr">
      <vt:lpstr>Arial</vt:lpstr>
      <vt:lpstr>Calibri</vt:lpstr>
      <vt:lpstr>Century Gothic</vt:lpstr>
      <vt:lpstr>Founders Grotesk Medium</vt:lpstr>
      <vt:lpstr>Segoe UI</vt:lpstr>
      <vt:lpstr>Office Theme</vt:lpstr>
      <vt:lpstr>Document</vt:lpstr>
      <vt:lpstr>PowerPoint Presentation</vt:lpstr>
      <vt:lpstr>KICKOFF AGENDA</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Kickoff Sample Agenda</dc:title>
  <dc:creator>Jai Dhandapani</dc:creator>
  <cp:lastModifiedBy>Gregory Peignoux</cp:lastModifiedBy>
  <cp:revision>161</cp:revision>
  <dcterms:created xsi:type="dcterms:W3CDTF">2019-10-30T04:00:35Z</dcterms:created>
  <dcterms:modified xsi:type="dcterms:W3CDTF">2022-12-15T22:36:05Z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0x01010075EBA648DB48B84088AAE68278C72C2A</vt:lpwstr>
  </property>
</Properties>
</file>